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2"/>
    <p:sldId id="1140" r:id="rId3"/>
    <p:sldId id="1143" r:id="rId4"/>
    <p:sldId id="1144" r:id="rId5"/>
    <p:sldId id="1148" r:id="rId6"/>
    <p:sldId id="1147" r:id="rId7"/>
    <p:sldId id="1145" r:id="rId8"/>
    <p:sldId id="1146" r:id="rId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F3FC"/>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2</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94637"/>
            <a:ext cx="11485848" cy="1754326"/>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主要介绍了科学技术已参透至生活的各个领域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但同时也带来诸多挑战。凡事都有两面性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与其担心科学技术的风险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我们应该学会明智地使用它们并做好管理。</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1124744"/>
            <a:ext cx="11485848" cy="1299672"/>
          </a:xfrm>
          <a:prstGeom prst="rect">
            <a:avLst/>
          </a:prstGeom>
        </p:spPr>
      </p:pic>
      <p:pic>
        <p:nvPicPr>
          <p:cNvPr id="4" name="语篇导航-DA.eps" descr="id:2147486413;FounderCES"/>
          <p:cNvPicPr/>
          <p:nvPr/>
        </p:nvPicPr>
        <p:blipFill>
          <a:blip r:embed="rId3"/>
          <a:stretch>
            <a:fillRect/>
          </a:stretch>
        </p:blipFill>
        <p:spPr>
          <a:xfrm>
            <a:off x="513928" y="2628563"/>
            <a:ext cx="1651000" cy="40322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2492990"/>
          </a:xfrm>
        </p:spPr>
        <p:txBody>
          <a:bodyPr/>
          <a:lstStyle/>
          <a:p>
            <a:pPr indent="609600" algn="dist" hangingPunct="0">
              <a:lnSpc>
                <a:spcPct val="13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world is changing very fast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Scientific technologies are now influencing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4222115" algn="l"/>
                <a:tab pos="6862445" algn="l"/>
                <a:tab pos="7377430" algn="l"/>
                <a:tab pos="9617710" algn="l"/>
              </a:tabLst>
            </a:pP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 field of life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scientist once said that success in developing scientific technologies would be one of the biggest events in human history, but he thought some of them might also be the last unless we learn to avoid the risks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m</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society, scientific technologies are amazing but humans may face a lot of challenges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01882" y="836712"/>
            <a:ext cx="4176520" cy="588510"/>
          </a:xfrm>
          <a:prstGeom prst="rect">
            <a:avLst/>
          </a:prstGeom>
        </p:spPr>
      </p:pic>
      <p:sp>
        <p:nvSpPr>
          <p:cNvPr id="4" name="内容占位符 1"/>
          <p:cNvSpPr txBox="1">
            <a:spLocks/>
          </p:cNvSpPr>
          <p:nvPr/>
        </p:nvSpPr>
        <p:spPr bwMode="auto">
          <a:xfrm>
            <a:off x="360854" y="3864045"/>
            <a:ext cx="11485848" cy="1000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考查副词的用法。句意：科学技术现在几乎影响着生活的各个领域。根据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“every field of life”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科技几乎影响生活的各个领域</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almost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几乎。故填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almost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2"/>
          <p:cNvSpPr txBox="1">
            <a:spLocks/>
          </p:cNvSpPr>
          <p:nvPr/>
        </p:nvSpPr>
        <p:spPr bwMode="auto">
          <a:xfrm>
            <a:off x="360854" y="4828209"/>
            <a:ext cx="11485848" cy="1481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考查形容词的用法。句意：对于现代社会来说</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科学技术是惊人的</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但人类可能面临很多挑战。根据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“For...society”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此处是指现代社会</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modern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现代的。故填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modern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1046313" y="1970259"/>
            <a:ext cx="1056700" cy="461665"/>
          </a:xfrm>
          <a:prstGeom prst="rect">
            <a:avLst/>
          </a:prstGeom>
        </p:spPr>
        <p:txBody>
          <a:bodyPr wrap="none">
            <a:spAutoFit/>
          </a:bodyPr>
          <a:lstStyle/>
          <a:p>
            <a:r>
              <a:rPr lang="en-US" altLang="zh-CN" sz="2400" dirty="0"/>
              <a:t>almost</a:t>
            </a:r>
            <a:endParaRPr lang="zh-CN" altLang="en-US" dirty="0"/>
          </a:p>
        </p:txBody>
      </p:sp>
      <p:sp>
        <p:nvSpPr>
          <p:cNvPr id="9" name="矩形 8"/>
          <p:cNvSpPr/>
          <p:nvPr/>
        </p:nvSpPr>
        <p:spPr>
          <a:xfrm>
            <a:off x="9468935" y="2910786"/>
            <a:ext cx="1210588" cy="461665"/>
          </a:xfrm>
          <a:prstGeom prst="rect">
            <a:avLst/>
          </a:prstGeom>
        </p:spPr>
        <p:txBody>
          <a:bodyPr wrap="none">
            <a:spAutoFit/>
          </a:bodyPr>
          <a:lstStyle/>
          <a:p>
            <a:r>
              <a:rPr lang="en-US" altLang="zh-CN" sz="2400" dirty="0"/>
              <a:t>modern</a:t>
            </a:r>
            <a:endParaRPr lang="zh-CN" altLang="en-US" dirty="0"/>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17393"/>
          </a:xfrm>
        </p:spPr>
        <p:txBody>
          <a:bodyPr/>
          <a:lstStyle/>
          <a:p>
            <a:pPr indent="609600" hangingPunct="0">
              <a:lnSpc>
                <a:spcPct val="120000"/>
              </a:lnSpc>
              <a:spcAft>
                <a:spcPts val="0"/>
              </a:spcAft>
              <a:tabLst>
                <a:tab pos="4222115" algn="l"/>
                <a:tab pos="6862445" algn="l"/>
                <a:tab pos="7377430" algn="l"/>
                <a:tab pos="9617710"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 humans be controlled by scientific technologies in the future</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people say “Yes”</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think humans will be under control completely</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I</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computers are implanted</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植入</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inside brains, things will be much worse</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the </a:t>
            </a:r>
            <a:r>
              <a:rPr lang="en-US"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technologies, robots have taken the place of humans in some fields and it may make some people </a:t>
            </a:r>
            <a:r>
              <a:rPr lang="en-US"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 jobs</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a:spLocks/>
          </p:cNvSpPr>
          <p:nvPr/>
        </p:nvSpPr>
        <p:spPr bwMode="auto">
          <a:xfrm>
            <a:off x="360854" y="2414010"/>
            <a:ext cx="11485848" cy="866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sz="22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考查状语从句引导词。句意：如果电脑被植入大脑</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情况会更糟。前句是后句的肯定条件</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引导条件状语从句。故填</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3236849"/>
            <a:ext cx="11485848" cy="1311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sz="22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考查名词的用法。句意：随着技术的发展</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机器人在某些领域已经取代了人类</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这可能会让一些人失去工作。根据</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“of technologies”</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此处是指随着科技的发展</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with the development of</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随着</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的发展。故填</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development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5"/>
          <p:cNvSpPr txBox="1">
            <a:spLocks/>
          </p:cNvSpPr>
          <p:nvPr/>
        </p:nvSpPr>
        <p:spPr bwMode="auto">
          <a:xfrm>
            <a:off x="360854" y="4486768"/>
            <a:ext cx="11485848" cy="1717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lnSpc>
                <a:spcPct val="120000"/>
              </a:lnSpc>
              <a:spcAft>
                <a:spcPts val="0"/>
              </a:spcAft>
            </a:pP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sz="22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考查动词的用法。句意：随着技术的发展</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机器人在某些领域已经取代了人类</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这可能会让一些人失去工作。根据</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“robots have </a:t>
            </a:r>
            <a:r>
              <a:rPr lang="en-US" altLang="zh-CN" sz="2200" b="1" u="wavy" dirty="0" smtClean="0">
                <a:solidFill>
                  <a:srgbClr val="FF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taken the place of</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humans in some fields”</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机</a:t>
            </a:r>
            <a:endPar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pPr>
            <a:endPar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pP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器人取代人类</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一些人可能会失去工作</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lose</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失去</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make </a:t>
            </a:r>
            <a:r>
              <a:rPr lang="en-US" altLang="zh-CN" sz="2200"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do </a:t>
            </a:r>
            <a:r>
              <a:rPr lang="en-US" altLang="zh-CN" sz="2200"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让某人做某事。故填</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lose</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7030851" y="5341009"/>
            <a:ext cx="3570208" cy="430887"/>
          </a:xfrm>
          <a:prstGeom prst="rect">
            <a:avLst/>
          </a:prstGeom>
        </p:spPr>
        <p:txBody>
          <a:bodyPr wrap="none">
            <a:spAutoFit/>
          </a:bodyPr>
          <a:lstStyle/>
          <a:p>
            <a:r>
              <a:rPr lang="en-US" altLang="zh-CN" sz="2200" dirty="0">
                <a:solidFill>
                  <a:srgbClr val="00AEEF"/>
                </a:solidFill>
              </a:rPr>
              <a:t>take</a:t>
            </a:r>
            <a:r>
              <a:rPr lang="en-US" altLang="zh-CN" sz="2200" dirty="0">
                <a:solidFill>
                  <a:srgbClr val="00AEEF"/>
                </a:solidFill>
                <a:ea typeface="楷体" panose="02010609060101010101" pitchFamily="49" charset="-122"/>
              </a:rPr>
              <a:t> </a:t>
            </a:r>
            <a:r>
              <a:rPr lang="en-US" altLang="zh-CN" sz="2200" dirty="0">
                <a:solidFill>
                  <a:srgbClr val="00AEEF"/>
                </a:solidFill>
              </a:rPr>
              <a:t>the</a:t>
            </a:r>
            <a:r>
              <a:rPr lang="en-US" altLang="zh-CN" sz="2200" dirty="0">
                <a:solidFill>
                  <a:srgbClr val="00AEEF"/>
                </a:solidFill>
                <a:ea typeface="楷体" panose="02010609060101010101" pitchFamily="49" charset="-122"/>
              </a:rPr>
              <a:t> </a:t>
            </a:r>
            <a:r>
              <a:rPr lang="en-US" altLang="zh-CN" sz="2200" dirty="0">
                <a:solidFill>
                  <a:srgbClr val="00AEEF"/>
                </a:solidFill>
              </a:rPr>
              <a:t>place</a:t>
            </a:r>
            <a:r>
              <a:rPr lang="en-US" altLang="zh-CN" sz="2200" dirty="0">
                <a:solidFill>
                  <a:srgbClr val="00AEEF"/>
                </a:solidFill>
                <a:ea typeface="楷体" panose="02010609060101010101" pitchFamily="49" charset="-122"/>
              </a:rPr>
              <a:t> </a:t>
            </a:r>
            <a:r>
              <a:rPr lang="en-US" altLang="zh-CN" sz="2200" dirty="0">
                <a:solidFill>
                  <a:srgbClr val="00AEEF"/>
                </a:solidFill>
              </a:rPr>
              <a:t>of...</a:t>
            </a:r>
            <a:r>
              <a:rPr lang="en-US" altLang="zh-CN" sz="2200" dirty="0">
                <a:solidFill>
                  <a:srgbClr val="00AEEF"/>
                </a:solidFill>
                <a:ea typeface="楷体" panose="02010609060101010101" pitchFamily="49" charset="-122"/>
              </a:rPr>
              <a:t> </a:t>
            </a:r>
            <a:r>
              <a:rPr lang="zh-CN" altLang="zh-CN" sz="2200" dirty="0">
                <a:solidFill>
                  <a:srgbClr val="00AEEF"/>
                </a:solidFill>
                <a:ea typeface="楷体" panose="02010609060101010101" pitchFamily="49" charset="-122"/>
                <a:cs typeface="Times New Roman" panose="02020603050405020304" pitchFamily="18" charset="0"/>
              </a:rPr>
              <a:t>取代</a:t>
            </a:r>
            <a:r>
              <a:rPr lang="en-US" altLang="zh-CN" sz="2200" dirty="0">
                <a:solidFill>
                  <a:srgbClr val="00AEEF"/>
                </a:solidFill>
                <a:latin typeface="宋体" panose="02010600030101010101" pitchFamily="2" charset="-122"/>
                <a:cs typeface="Times New Roman" panose="02020603050405020304" pitchFamily="18" charset="0"/>
              </a:rPr>
              <a:t>……</a:t>
            </a:r>
            <a:endParaRPr lang="zh-CN" altLang="en-US" sz="2200" dirty="0"/>
          </a:p>
        </p:txBody>
      </p:sp>
      <p:sp>
        <p:nvSpPr>
          <p:cNvPr id="10" name="矩形 9"/>
          <p:cNvSpPr/>
          <p:nvPr/>
        </p:nvSpPr>
        <p:spPr>
          <a:xfrm>
            <a:off x="7171739" y="1184460"/>
            <a:ext cx="388248" cy="430887"/>
          </a:xfrm>
          <a:prstGeom prst="rect">
            <a:avLst/>
          </a:prstGeom>
        </p:spPr>
        <p:txBody>
          <a:bodyPr wrap="none">
            <a:spAutoFit/>
          </a:bodyPr>
          <a:lstStyle/>
          <a:p>
            <a:r>
              <a:rPr lang="en-US" altLang="zh-CN" sz="2200" dirty="0">
                <a:cs typeface="Times New Roman" panose="02020603050405020304" pitchFamily="18" charset="0"/>
              </a:rPr>
              <a:t>If</a:t>
            </a:r>
            <a:endParaRPr lang="zh-CN" altLang="en-US" dirty="0"/>
          </a:p>
        </p:txBody>
      </p:sp>
      <p:sp>
        <p:nvSpPr>
          <p:cNvPr id="12" name="矩形 11"/>
          <p:cNvSpPr/>
          <p:nvPr/>
        </p:nvSpPr>
        <p:spPr>
          <a:xfrm>
            <a:off x="6763620" y="1532803"/>
            <a:ext cx="2005677" cy="430887"/>
          </a:xfrm>
          <a:prstGeom prst="rect">
            <a:avLst/>
          </a:prstGeom>
        </p:spPr>
        <p:txBody>
          <a:bodyPr wrap="none">
            <a:spAutoFit/>
          </a:bodyPr>
          <a:lstStyle/>
          <a:p>
            <a:r>
              <a:rPr lang="en-US" altLang="zh-CN" sz="2200" dirty="0">
                <a:cs typeface="Times New Roman" panose="02020603050405020304" pitchFamily="18" charset="0"/>
              </a:rPr>
              <a:t>development</a:t>
            </a:r>
            <a:r>
              <a:rPr lang="zh-CN" altLang="zh-CN" sz="2200" dirty="0">
                <a:cs typeface="Times New Roman" panose="02020603050405020304" pitchFamily="18" charset="0"/>
              </a:rPr>
              <a:t>　</a:t>
            </a:r>
            <a:endParaRPr lang="zh-CN" altLang="en-US" dirty="0"/>
          </a:p>
        </p:txBody>
      </p:sp>
      <p:sp>
        <p:nvSpPr>
          <p:cNvPr id="14" name="矩形 13"/>
          <p:cNvSpPr/>
          <p:nvPr/>
        </p:nvSpPr>
        <p:spPr>
          <a:xfrm>
            <a:off x="9064566" y="1985649"/>
            <a:ext cx="922047" cy="430887"/>
          </a:xfrm>
          <a:prstGeom prst="rect">
            <a:avLst/>
          </a:prstGeom>
        </p:spPr>
        <p:txBody>
          <a:bodyPr wrap="none">
            <a:spAutoFit/>
          </a:bodyPr>
          <a:lstStyle/>
          <a:p>
            <a:r>
              <a:rPr lang="en-US" altLang="zh-CN" sz="2200" dirty="0">
                <a:cs typeface="Times New Roman" panose="02020603050405020304" pitchFamily="18" charset="0"/>
              </a:rPr>
              <a:t>lose</a:t>
            </a:r>
            <a:r>
              <a:rPr lang="zh-CN" altLang="zh-CN" sz="2200" dirty="0">
                <a:cs typeface="Times New Roman" panose="02020603050405020304" pitchFamily="18" charset="0"/>
              </a:rPr>
              <a:t>　</a:t>
            </a:r>
            <a:endParaRPr lang="zh-CN" altLang="en-US" dirty="0"/>
          </a:p>
        </p:txBody>
      </p:sp>
      <p:pic>
        <p:nvPicPr>
          <p:cNvPr id="15" name="图片 14"/>
          <p:cNvPicPr>
            <a:picLocks noChangeAspect="1"/>
          </p:cNvPicPr>
          <p:nvPr/>
        </p:nvPicPr>
        <p:blipFill>
          <a:blip r:embed="rId2">
            <a:clrChange>
              <a:clrFrom>
                <a:srgbClr val="FFFFFF"/>
              </a:clrFrom>
              <a:clrTo>
                <a:srgbClr val="FFFFFF">
                  <a:alpha val="0"/>
                </a:srgbClr>
              </a:clrTo>
            </a:clrChange>
          </a:blip>
          <a:stretch>
            <a:fillRect/>
          </a:stretch>
        </p:blipFill>
        <p:spPr>
          <a:xfrm>
            <a:off x="6273552" y="5289991"/>
            <a:ext cx="564674" cy="444681"/>
          </a:xfrm>
          <a:prstGeom prst="rect">
            <a:avLst/>
          </a:prstGeom>
        </p:spPr>
      </p:pic>
    </p:spTree>
    <p:extLst>
      <p:ext uri="{BB962C8B-B14F-4D97-AF65-F5344CB8AC3E}">
        <p14:creationId xmlns:p14="http://schemas.microsoft.com/office/powerpoint/2010/main" val="1862485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8" grpId="0"/>
      <p:bldP spid="10" grpId="0"/>
      <p:bldP spid="12"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tabLst>
                <a:tab pos="4222115" algn="l"/>
                <a:tab pos="6862445" algn="l"/>
                <a:tab pos="7377430" algn="l"/>
                <a:tab pos="961771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 data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centres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need a large amount of energy to run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the same time, it produces so much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h</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all the time that a great deal of water is used for cooling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All these may be the risks the scientist referred to</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6"/>
          <p:cNvSpPr txBox="1">
            <a:spLocks/>
          </p:cNvSpPr>
          <p:nvPr/>
        </p:nvSpPr>
        <p:spPr bwMode="auto">
          <a:xfrm>
            <a:off x="360854" y="2420888"/>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考查名词的用法。句意：与此同时</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它总是产生大量的热量</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以至于需要大量的水来冷却。根据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great deal of water is used for cooling”</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数据中心需要冷却是因为产生了大量的热量。</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热量</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不可数名词。故填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3577643" y="1412910"/>
            <a:ext cx="748923" cy="461665"/>
          </a:xfrm>
          <a:prstGeom prst="rect">
            <a:avLst/>
          </a:prstGeom>
        </p:spPr>
        <p:txBody>
          <a:bodyPr wrap="none">
            <a:spAutoFit/>
          </a:bodyPr>
          <a:lstStyle/>
          <a:p>
            <a:r>
              <a:rPr lang="en-US" altLang="zh-CN" sz="2400" dirty="0"/>
              <a:t>heat</a:t>
            </a:r>
            <a:endParaRPr lang="zh-CN" altLang="en-US" dirty="0"/>
          </a:p>
        </p:txBody>
      </p:sp>
    </p:spTree>
    <p:extLst>
      <p:ext uri="{BB962C8B-B14F-4D97-AF65-F5344CB8AC3E}">
        <p14:creationId xmlns:p14="http://schemas.microsoft.com/office/powerpoint/2010/main" val="1576751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1039797"/>
            <a:ext cx="11485848" cy="4361900"/>
          </a:xfrm>
          <a:solidFill>
            <a:srgbClr val="DFF3FC"/>
          </a:solidFill>
        </p:spPr>
        <p:txBody>
          <a:bodyPr/>
          <a:lstStyle/>
          <a:p>
            <a:pPr hangingPunct="0">
              <a:lnSpc>
                <a:spcPct val="130000"/>
              </a:lnSpc>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词性</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混淆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根据句意应填名词</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但可能误填形容词</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或动词</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首字母提示忽略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题干明确要求以</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学生易因紧张漏看此提示。</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逻辑偏差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后文</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cooling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用于冷却的水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是关键线索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需对应产热现象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可能误填无关词汇。</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规避方法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结合上下文语义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冷却水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锁定</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划出题干关键提示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首字母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单数名词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注意事项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若填</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虽然符合首字母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但动词形式与主语</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搭配不当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且语义重复。</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易错警示.eps" descr="id:2147488579;FounderCES"/>
          <p:cNvPicPr/>
          <p:nvPr/>
        </p:nvPicPr>
        <p:blipFill>
          <a:blip r:embed="rId2"/>
          <a:stretch>
            <a:fillRect/>
          </a:stretch>
        </p:blipFill>
        <p:spPr>
          <a:xfrm>
            <a:off x="362477" y="954601"/>
            <a:ext cx="1669954" cy="484173"/>
          </a:xfrm>
          <a:prstGeom prst="rect">
            <a:avLst/>
          </a:prstGeom>
        </p:spPr>
      </p:pic>
    </p:spTree>
    <p:extLst>
      <p:ext uri="{BB962C8B-B14F-4D97-AF65-F5344CB8AC3E}">
        <p14:creationId xmlns:p14="http://schemas.microsoft.com/office/powerpoint/2010/main" val="2522513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84801"/>
          </a:xfrm>
        </p:spPr>
        <p:txBody>
          <a:bodyPr/>
          <a:lstStyle/>
          <a:p>
            <a:pPr indent="609600" hangingPunct="0">
              <a:lnSpc>
                <a:spcPct val="120000"/>
              </a:lnSpc>
              <a:spcAft>
                <a:spcPts val="0"/>
              </a:spcAft>
              <a:tabLst>
                <a:tab pos="4222115" algn="l"/>
                <a:tab pos="6862445" algn="l"/>
                <a:tab pos="7377430" algn="l"/>
                <a:tab pos="9617710"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other people don’t </a:t>
            </a:r>
            <a:r>
              <a:rPr lang="en-US"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are hopeful about the relationship between scientific technologies and humans</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say that scientific technologies have done much for us and made our daily lives much easier</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can free people from doing housework, writing articles or </a:t>
            </a:r>
            <a:r>
              <a:rPr lang="en-US"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making films</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example, some technologies can change words into short videos easily and make it </a:t>
            </a:r>
            <a:r>
              <a:rPr lang="en-US"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some common people to be directors</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780928"/>
            <a:ext cx="11485848" cy="1272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 [</a:t>
            </a:r>
            <a:r>
              <a:rPr lang="zh-CN" altLang="zh-CN" sz="22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考查动词的用法。句意：然而</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其他人并不同意。根据</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“However, other people don’t...”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转折词后表示其他人不同意上文的看法</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agree</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同意</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助动词</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don’t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后加动词原形。故填</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agree</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4028937"/>
            <a:ext cx="11485848" cy="1272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 [</a:t>
            </a:r>
            <a:r>
              <a:rPr lang="zh-CN" altLang="zh-CN" sz="22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考查副词的用法。句意：它们可以让人们从做家务、写文章甚至拍电影中解放出来。根据</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“doing housework, writing articles or...making films”</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机器人可以做家务、写文章</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甚至是拍电影</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even</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甚至。故填</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even</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3"/>
          <p:cNvSpPr txBox="1">
            <a:spLocks/>
          </p:cNvSpPr>
          <p:nvPr/>
        </p:nvSpPr>
        <p:spPr bwMode="auto">
          <a:xfrm>
            <a:off x="334566" y="5301208"/>
            <a:ext cx="11485848" cy="1272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 [</a:t>
            </a:r>
            <a:r>
              <a:rPr lang="zh-CN" altLang="zh-CN" sz="22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考查形容词的用法。句意：例如</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一些技术可以轻松地将文字转换为短视频</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并使一些普通人成为导演。根据</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 some common people to be directors.”</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科学技术可以让普通人成为导演变得可能</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possible</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可能的。故填</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possible</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5060992" y="720876"/>
            <a:ext cx="836832" cy="430887"/>
          </a:xfrm>
          <a:prstGeom prst="rect">
            <a:avLst/>
          </a:prstGeom>
        </p:spPr>
        <p:txBody>
          <a:bodyPr wrap="none">
            <a:spAutoFit/>
          </a:bodyPr>
          <a:lstStyle/>
          <a:p>
            <a:r>
              <a:rPr lang="en-US" altLang="zh-CN" sz="2200" dirty="0">
                <a:cs typeface="Times New Roman" panose="02020603050405020304" pitchFamily="18" charset="0"/>
              </a:rPr>
              <a:t>agree</a:t>
            </a:r>
            <a:endParaRPr lang="zh-CN" altLang="en-US" sz="2200" dirty="0"/>
          </a:p>
        </p:txBody>
      </p:sp>
      <p:sp>
        <p:nvSpPr>
          <p:cNvPr id="10" name="矩形 9"/>
          <p:cNvSpPr/>
          <p:nvPr/>
        </p:nvSpPr>
        <p:spPr>
          <a:xfrm>
            <a:off x="677303" y="1983620"/>
            <a:ext cx="1016625" cy="430887"/>
          </a:xfrm>
          <a:prstGeom prst="rect">
            <a:avLst/>
          </a:prstGeom>
        </p:spPr>
        <p:txBody>
          <a:bodyPr wrap="none">
            <a:spAutoFit/>
          </a:bodyPr>
          <a:lstStyle/>
          <a:p>
            <a:r>
              <a:rPr lang="en-US" altLang="zh-CN" sz="2200" dirty="0">
                <a:cs typeface="Times New Roman" panose="02020603050405020304" pitchFamily="18" charset="0"/>
              </a:rPr>
              <a:t>even</a:t>
            </a:r>
            <a:r>
              <a:rPr lang="zh-CN" altLang="zh-CN" sz="2200" dirty="0">
                <a:cs typeface="Times New Roman" panose="02020603050405020304" pitchFamily="18" charset="0"/>
              </a:rPr>
              <a:t>　</a:t>
            </a:r>
            <a:endParaRPr lang="zh-CN" altLang="en-US" sz="2200" dirty="0"/>
          </a:p>
        </p:txBody>
      </p:sp>
      <p:sp>
        <p:nvSpPr>
          <p:cNvPr id="12" name="矩形 11"/>
          <p:cNvSpPr/>
          <p:nvPr/>
        </p:nvSpPr>
        <p:spPr>
          <a:xfrm>
            <a:off x="2417552" y="2331963"/>
            <a:ext cx="1423788" cy="430887"/>
          </a:xfrm>
          <a:prstGeom prst="rect">
            <a:avLst/>
          </a:prstGeom>
        </p:spPr>
        <p:txBody>
          <a:bodyPr wrap="none">
            <a:spAutoFit/>
          </a:bodyPr>
          <a:lstStyle/>
          <a:p>
            <a:r>
              <a:rPr lang="en-US" altLang="zh-CN" sz="2200" dirty="0">
                <a:cs typeface="Times New Roman" panose="02020603050405020304" pitchFamily="18" charset="0"/>
              </a:rPr>
              <a:t>possible</a:t>
            </a:r>
            <a:r>
              <a:rPr lang="zh-CN" altLang="zh-CN" sz="2200" dirty="0">
                <a:cs typeface="Times New Roman" panose="02020603050405020304" pitchFamily="18" charset="0"/>
              </a:rPr>
              <a:t>　</a:t>
            </a:r>
            <a:endParaRPr lang="zh-CN" altLang="en-US" sz="2200" dirty="0"/>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8" grpId="0"/>
      <p:bldP spid="10"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 coin has two sides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Rather than worrying about the risks of scientific technologies, we should learn to use them in a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way and manage them well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4"/>
          <p:cNvSpPr txBox="1">
            <a:spLocks/>
          </p:cNvSpPr>
          <p:nvPr/>
        </p:nvSpPr>
        <p:spPr bwMode="auto">
          <a:xfrm>
            <a:off x="360854" y="1876366"/>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考查形容词的用法。句意：与其担心科学技术的风险</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我们应该学会明智地使用它们并做好管理。根据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 should learn to use them in a...way”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我们要明智地使用科学技术</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修饰名词用形容词</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wise</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明智的</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wise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7113322" y="1400505"/>
            <a:ext cx="748923" cy="461665"/>
          </a:xfrm>
          <a:prstGeom prst="rect">
            <a:avLst/>
          </a:prstGeom>
        </p:spPr>
        <p:txBody>
          <a:bodyPr wrap="none">
            <a:spAutoFit/>
          </a:bodyPr>
          <a:lstStyle/>
          <a:p>
            <a:r>
              <a:rPr lang="en-US" altLang="zh-CN" sz="2400" dirty="0"/>
              <a:t>wise</a:t>
            </a:r>
            <a:endParaRPr lang="zh-CN" altLang="en-US" dirty="0"/>
          </a:p>
        </p:txBody>
      </p:sp>
    </p:spTree>
    <p:extLst>
      <p:ext uri="{BB962C8B-B14F-4D97-AF65-F5344CB8AC3E}">
        <p14:creationId xmlns:p14="http://schemas.microsoft.com/office/powerpoint/2010/main" val="273904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474</TotalTime>
  <Words>904</Words>
  <Application>Microsoft Office PowerPoint</Application>
  <PresentationFormat>自定义</PresentationFormat>
  <Paragraphs>37</Paragraphs>
  <Slides>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454</cp:revision>
  <dcterms:created xsi:type="dcterms:W3CDTF">2020-11-06T05:24:00Z</dcterms:created>
  <dcterms:modified xsi:type="dcterms:W3CDTF">2025-09-17T12:44:53Z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